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1" d="100"/>
          <a:sy n="121" d="100"/>
        </p:scale>
        <p:origin x="-10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93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34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89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9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81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26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5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4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4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4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7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1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6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9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3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3AF7281-7407-4AE2-8CA1-6BCEEBCD8FF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1D2EF70-4009-49A1-AC7F-83F9EA88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0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3000" y="707351"/>
            <a:ext cx="8825658" cy="2677648"/>
          </a:xfrm>
        </p:spPr>
        <p:txBody>
          <a:bodyPr/>
          <a:lstStyle/>
          <a:p>
            <a:r>
              <a:rPr lang="en-US" sz="7200" dirty="0" smtClean="0"/>
              <a:t>“My </a:t>
            </a:r>
            <a:r>
              <a:rPr lang="en-US" sz="7200" dirty="0"/>
              <a:t>Last </a:t>
            </a:r>
            <a:r>
              <a:rPr lang="en-US" sz="7200" dirty="0" smtClean="0"/>
              <a:t>Duchess”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3882" y="3384999"/>
            <a:ext cx="8825658" cy="86142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By: Justin Abshier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4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About the author: Robert Browning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4" y="2333337"/>
            <a:ext cx="8825659" cy="34163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Most known for  his “Dramatic monologues”.</a:t>
            </a:r>
          </a:p>
          <a:p>
            <a:r>
              <a:rPr lang="en-US" sz="2800" dirty="0" smtClean="0"/>
              <a:t>Also known for challenging vocabulary and syntax.</a:t>
            </a:r>
          </a:p>
          <a:p>
            <a:r>
              <a:rPr lang="en-US" sz="2800" dirty="0" smtClean="0"/>
              <a:t>Married in 1846, to Elizabeth Barrett.</a:t>
            </a:r>
          </a:p>
          <a:p>
            <a:pPr lvl="1"/>
            <a:r>
              <a:rPr lang="en-US" sz="2800" dirty="0" smtClean="0"/>
              <a:t>Who, also was famous among the literary community.</a:t>
            </a:r>
          </a:p>
          <a:p>
            <a:r>
              <a:rPr lang="en-US" sz="2800" dirty="0" smtClean="0"/>
              <a:t>One of the foremost Victorian era writers.</a:t>
            </a:r>
          </a:p>
          <a:p>
            <a:r>
              <a:rPr lang="en-US" sz="2800" dirty="0" smtClean="0"/>
              <a:t>Early works were not the high light of his career.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087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Most Known Works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u="sng" dirty="0" smtClean="0">
                <a:solidFill>
                  <a:schemeClr val="tx1"/>
                </a:solidFill>
              </a:rPr>
              <a:t>My Last Duchess</a:t>
            </a:r>
          </a:p>
          <a:p>
            <a:pPr marL="0" indent="0" algn="ctr">
              <a:buNone/>
            </a:pPr>
            <a:r>
              <a:rPr lang="en-US" sz="3600" b="1" i="1" u="sng" dirty="0" smtClean="0">
                <a:solidFill>
                  <a:schemeClr val="tx1"/>
                </a:solidFill>
              </a:rPr>
              <a:t>Rabbi Ben Ezra</a:t>
            </a:r>
          </a:p>
          <a:p>
            <a:pPr marL="0" indent="0" algn="ctr">
              <a:buNone/>
            </a:pPr>
            <a:r>
              <a:rPr lang="en-US" sz="3600" b="1" i="1" u="sng" dirty="0" err="1" smtClean="0">
                <a:solidFill>
                  <a:schemeClr val="tx1"/>
                </a:solidFill>
              </a:rPr>
              <a:t>Abt</a:t>
            </a:r>
            <a:r>
              <a:rPr lang="en-US" sz="3600" b="1" i="1" u="sng" dirty="0" smtClean="0">
                <a:solidFill>
                  <a:schemeClr val="tx1"/>
                </a:solidFill>
              </a:rPr>
              <a:t> </a:t>
            </a:r>
            <a:r>
              <a:rPr lang="en-US" sz="3600" b="1" i="1" u="sng" dirty="0" err="1" smtClean="0">
                <a:solidFill>
                  <a:schemeClr val="tx1"/>
                </a:solidFill>
              </a:rPr>
              <a:t>Vogler</a:t>
            </a:r>
            <a:endParaRPr lang="en-US" sz="3600" b="1" i="1" u="sng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 b="1" i="1" u="sng" dirty="0" smtClean="0">
                <a:solidFill>
                  <a:schemeClr val="tx1"/>
                </a:solidFill>
              </a:rPr>
              <a:t>The Ring and the Book</a:t>
            </a:r>
            <a:endParaRPr lang="en-US" sz="3600" b="1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i="1" dirty="0" smtClean="0">
                <a:solidFill>
                  <a:schemeClr val="bg1"/>
                </a:solidFill>
              </a:rPr>
              <a:t>My Last Duchess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7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13290" y="180686"/>
            <a:ext cx="4825158" cy="49703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That’s my last Duchess painted on the wall,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Looking as if she were alive. I call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That piece a wonder, now: </a:t>
            </a:r>
            <a:r>
              <a:rPr lang="en-US" b="1" i="1" dirty="0" err="1">
                <a:solidFill>
                  <a:schemeClr val="tx1"/>
                </a:solidFill>
              </a:rPr>
              <a:t>Frà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Pandolf’s</a:t>
            </a:r>
            <a:r>
              <a:rPr lang="en-US" b="1" i="1" dirty="0">
                <a:solidFill>
                  <a:schemeClr val="tx1"/>
                </a:solidFill>
              </a:rPr>
              <a:t> hands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Worked busily a day, and there she stands.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Will ‘t please you sit and look at her? I </a:t>
            </a:r>
            <a:r>
              <a:rPr lang="en-US" b="1" i="1" dirty="0" smtClean="0">
                <a:solidFill>
                  <a:schemeClr val="tx1"/>
                </a:solidFill>
              </a:rPr>
              <a:t>said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‘</a:t>
            </a:r>
            <a:r>
              <a:rPr lang="en-US" b="1" i="1" dirty="0" err="1">
                <a:solidFill>
                  <a:schemeClr val="tx1"/>
                </a:solidFill>
              </a:rPr>
              <a:t>Frà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Pandolf</a:t>
            </a:r>
            <a:r>
              <a:rPr lang="en-US" b="1" i="1" dirty="0">
                <a:solidFill>
                  <a:schemeClr val="tx1"/>
                </a:solidFill>
              </a:rPr>
              <a:t>’ by design, for never read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Strangers like you that pictured countenance,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The depth and passion of its earnest glance,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But to myself they turned (since none puts by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 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14402" y="180686"/>
            <a:ext cx="4825159" cy="28400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i="1" dirty="0" smtClean="0">
                <a:solidFill>
                  <a:schemeClr val="tx1"/>
                </a:solidFill>
              </a:rPr>
              <a:t>The </a:t>
            </a:r>
            <a:r>
              <a:rPr lang="en-US" sz="1600" b="1" i="1" dirty="0">
                <a:solidFill>
                  <a:schemeClr val="tx1"/>
                </a:solidFill>
              </a:rPr>
              <a:t>curtain I have drawn for you, but I)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And seemed as they would ask me, if they durst,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How such a glance came there; so, not the first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Are you to turn and ask thus. Sir, ‘t was not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Her husband’s presence only, called that spot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Of joy into the Duchess’ cheek: perhaps</a:t>
            </a:r>
          </a:p>
          <a:p>
            <a:pPr marL="0" indent="0">
              <a:buNone/>
            </a:pPr>
            <a:r>
              <a:rPr lang="en-US" sz="1600" b="1" i="1" dirty="0" err="1">
                <a:solidFill>
                  <a:schemeClr val="tx1"/>
                </a:solidFill>
              </a:rPr>
              <a:t>Frà</a:t>
            </a:r>
            <a:r>
              <a:rPr lang="en-US" sz="1600" b="1" i="1" dirty="0">
                <a:solidFill>
                  <a:schemeClr val="tx1"/>
                </a:solidFill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</a:rPr>
              <a:t>Pandolf</a:t>
            </a:r>
            <a:r>
              <a:rPr lang="en-US" sz="1600" b="1" i="1" dirty="0">
                <a:solidFill>
                  <a:schemeClr val="tx1"/>
                </a:solidFill>
              </a:rPr>
              <a:t> chanced to say, ‘Her mantle laps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Over my lady’s wrist too much,' or ‘Paint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Must never hope to reproduce the faint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Half-flush that dies along her throat:' such stuff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Was courtesy, she thought, and cause enough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For calling up that spot of joy. She had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A heart -- how shall I say? -- too soon made glad,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Too easily impressed; she liked whate’er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She looked on, and her looks went everywhere.</a:t>
            </a:r>
          </a:p>
          <a:p>
            <a:pPr marL="0" indent="0">
              <a:buNone/>
            </a:pP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4867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7609" y="111215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/>
              <a:t>Sir, ‘t was all one! My </a:t>
            </a:r>
            <a:r>
              <a:rPr lang="en-US" b="1" i="1" dirty="0" err="1" smtClean="0"/>
              <a:t>favour</a:t>
            </a:r>
            <a:r>
              <a:rPr lang="en-US" b="1" i="1" dirty="0" smtClean="0"/>
              <a:t> at her breast,</a:t>
            </a:r>
          </a:p>
          <a:p>
            <a:r>
              <a:rPr lang="en-US" b="1" i="1" dirty="0" smtClean="0"/>
              <a:t>The dropping of the daylight in the West,</a:t>
            </a:r>
          </a:p>
          <a:p>
            <a:r>
              <a:rPr lang="en-US" b="1" i="1" dirty="0" smtClean="0"/>
              <a:t>The bough of cherries some officious fool</a:t>
            </a:r>
          </a:p>
          <a:p>
            <a:r>
              <a:rPr lang="en-US" b="1" i="1" dirty="0" smtClean="0"/>
              <a:t>Broke in the orchard for her, the white mule</a:t>
            </a:r>
          </a:p>
          <a:p>
            <a:r>
              <a:rPr lang="en-US" b="1" i="1" dirty="0" smtClean="0"/>
              <a:t>She rode with round the terrace -- all and each</a:t>
            </a:r>
          </a:p>
          <a:p>
            <a:r>
              <a:rPr lang="en-US" b="1" i="1" dirty="0" smtClean="0"/>
              <a:t>Would draw from her alike the approving speech,  </a:t>
            </a:r>
          </a:p>
          <a:p>
            <a:r>
              <a:rPr lang="en-US" b="1" i="1" dirty="0" smtClean="0"/>
              <a:t>Or blush, at least. She thanked men, -- good! but thanked</a:t>
            </a:r>
          </a:p>
          <a:p>
            <a:r>
              <a:rPr lang="en-US" b="1" i="1" dirty="0" smtClean="0"/>
              <a:t>Somehow -- I know not how -- as if she ranked</a:t>
            </a:r>
          </a:p>
          <a:p>
            <a:r>
              <a:rPr lang="en-US" b="1" i="1" dirty="0" smtClean="0"/>
              <a:t>My gift of a nine-hundred-years-old name</a:t>
            </a:r>
          </a:p>
          <a:p>
            <a:r>
              <a:rPr lang="en-US" b="1" i="1" dirty="0" smtClean="0"/>
              <a:t>With anybody’s gift. Who’d stoop to blame</a:t>
            </a:r>
          </a:p>
          <a:p>
            <a:r>
              <a:rPr lang="en-US" b="1" i="1" dirty="0" smtClean="0"/>
              <a:t>This sort of trifling? Even had you skill</a:t>
            </a:r>
          </a:p>
          <a:p>
            <a:r>
              <a:rPr lang="en-US" b="1" i="1" dirty="0" smtClean="0"/>
              <a:t>In speech -- (which I have not) -- to make your will</a:t>
            </a:r>
          </a:p>
          <a:p>
            <a:r>
              <a:rPr lang="en-US" b="1" i="1" dirty="0" smtClean="0"/>
              <a:t>Quite clear to such an one, and say, ‘Just this</a:t>
            </a:r>
          </a:p>
          <a:p>
            <a:r>
              <a:rPr lang="en-US" b="1" i="1" dirty="0" smtClean="0"/>
              <a:t>Or that in you disgusts me; here you miss,</a:t>
            </a:r>
          </a:p>
          <a:p>
            <a:r>
              <a:rPr lang="en-US" b="1" i="1" dirty="0" smtClean="0"/>
              <a:t>Or there exceed the mark’ -- and if she let</a:t>
            </a:r>
          </a:p>
          <a:p>
            <a:r>
              <a:rPr lang="en-US" b="1" i="1" dirty="0" smtClean="0"/>
              <a:t>Herself be lessoned so, nor plainly set</a:t>
            </a:r>
          </a:p>
          <a:p>
            <a:r>
              <a:rPr lang="en-US" b="1" i="1" dirty="0" smtClean="0"/>
              <a:t>Her wits to yours, forsooth, and made excuse,</a:t>
            </a:r>
          </a:p>
          <a:p>
            <a:r>
              <a:rPr lang="en-US" b="1" i="1" dirty="0" smtClean="0"/>
              <a:t>-- </a:t>
            </a:r>
            <a:r>
              <a:rPr lang="en-US" b="1" i="1" dirty="0" err="1" smtClean="0"/>
              <a:t>E’en</a:t>
            </a:r>
            <a:r>
              <a:rPr lang="en-US" b="1" i="1" dirty="0" smtClean="0"/>
              <a:t> then would be some stooping; and I choose</a:t>
            </a:r>
          </a:p>
          <a:p>
            <a:r>
              <a:rPr lang="en-US" b="1" i="1" dirty="0" smtClean="0"/>
              <a:t>Never to stoop. Oh, sir, she smiled, no doubt,</a:t>
            </a:r>
          </a:p>
          <a:p>
            <a:r>
              <a:rPr lang="en-US" b="1" i="1" dirty="0" smtClean="0"/>
              <a:t>Whene’er I passed her; but who passed without</a:t>
            </a:r>
          </a:p>
          <a:p>
            <a:r>
              <a:rPr lang="en-US" b="1" i="1" dirty="0" smtClean="0"/>
              <a:t>Much the same smile? This grew; I gave commands;</a:t>
            </a:r>
          </a:p>
          <a:p>
            <a:r>
              <a:rPr lang="en-US" b="1" i="1" dirty="0" smtClean="0"/>
              <a:t>Then all smiles stopped together. There she stands</a:t>
            </a:r>
          </a:p>
          <a:p>
            <a:r>
              <a:rPr lang="en-US" b="1" i="1" dirty="0" smtClean="0"/>
              <a:t>As if alive.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592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0409" y="948357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Will ‘t please you rise? We’ll meet</a:t>
            </a:r>
          </a:p>
          <a:p>
            <a:pPr algn="ctr"/>
            <a:r>
              <a:rPr lang="en-US" sz="2400" dirty="0" smtClean="0"/>
              <a:t>The company below then. I repeat,</a:t>
            </a:r>
          </a:p>
          <a:p>
            <a:pPr algn="ctr"/>
            <a:r>
              <a:rPr lang="en-US" sz="2400" dirty="0" smtClean="0"/>
              <a:t>The Count your master’s known munificence</a:t>
            </a:r>
          </a:p>
          <a:p>
            <a:pPr algn="ctr"/>
            <a:r>
              <a:rPr lang="en-US" sz="2400" dirty="0" smtClean="0"/>
              <a:t>Is ample warrant that no just </a:t>
            </a:r>
            <a:r>
              <a:rPr lang="en-US" sz="2400" dirty="0" err="1" smtClean="0"/>
              <a:t>pretence</a:t>
            </a:r>
            <a:endParaRPr lang="en-US" sz="2400" dirty="0" smtClean="0"/>
          </a:p>
          <a:p>
            <a:pPr algn="ctr"/>
            <a:r>
              <a:rPr lang="en-US" sz="2400" dirty="0" smtClean="0"/>
              <a:t>Of mine for dowry will be disallowed;</a:t>
            </a:r>
          </a:p>
          <a:p>
            <a:pPr algn="ctr"/>
            <a:r>
              <a:rPr lang="en-US" sz="2400" dirty="0" smtClean="0"/>
              <a:t>Though his fair daughter’s self, as I avowed</a:t>
            </a:r>
          </a:p>
          <a:p>
            <a:pPr algn="ctr"/>
            <a:r>
              <a:rPr lang="en-US" sz="2400" dirty="0" smtClean="0"/>
              <a:t>At starting, is my object. Nay, we’ll go</a:t>
            </a:r>
          </a:p>
          <a:p>
            <a:pPr algn="ctr"/>
            <a:r>
              <a:rPr lang="en-US" sz="2400" dirty="0" smtClean="0"/>
              <a:t>Together down, sir. Notice Neptune, though,</a:t>
            </a:r>
          </a:p>
          <a:p>
            <a:pPr algn="ctr"/>
            <a:r>
              <a:rPr lang="en-US" sz="2400" dirty="0" smtClean="0"/>
              <a:t>Taming a sea-horse, thought a rarity,</a:t>
            </a:r>
          </a:p>
          <a:p>
            <a:pPr algn="ctr"/>
            <a:r>
              <a:rPr lang="en-US" sz="2400" dirty="0" smtClean="0"/>
              <a:t>Which Claus of Innsbruck cast in bronze for me!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62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5" r="15445"/>
          <a:stretch>
            <a:fillRect/>
          </a:stretch>
        </p:blipFill>
        <p:spPr/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857774" y="1000125"/>
            <a:ext cx="3859212" cy="485775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This poem is set in the home of The Duke of </a:t>
            </a:r>
            <a:r>
              <a:rPr lang="en-US" sz="2400" b="1" dirty="0" err="1" smtClean="0">
                <a:solidFill>
                  <a:schemeClr val="bg1"/>
                </a:solidFill>
              </a:rPr>
              <a:t>Frerrara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The Duke pauses at a porterage of his late wife.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Then The duke preforms a Dramatic Monologue.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This poems is one of the best examples of the Dramatic Monologue Robert Browning was known for.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6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5980" y="1623060"/>
            <a:ext cx="4572000" cy="2731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330" y="304106"/>
            <a:ext cx="4488306" cy="62224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540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191</TotalTime>
  <Words>700</Words>
  <Application>Microsoft Office PowerPoint</Application>
  <PresentationFormat>Custom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 Boardroom</vt:lpstr>
      <vt:lpstr>“My Last Duchess”</vt:lpstr>
      <vt:lpstr>About the author: Robert Browning </vt:lpstr>
      <vt:lpstr>Most Known Works include:</vt:lpstr>
      <vt:lpstr>My Last Duchess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“My Last Duchess”</dc:title>
  <dc:creator>George Abshier</dc:creator>
  <cp:lastModifiedBy>Family</cp:lastModifiedBy>
  <cp:revision>12</cp:revision>
  <dcterms:created xsi:type="dcterms:W3CDTF">2015-04-27T22:10:05Z</dcterms:created>
  <dcterms:modified xsi:type="dcterms:W3CDTF">2015-04-28T15:14:02Z</dcterms:modified>
</cp:coreProperties>
</file>