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66" r:id="rId3"/>
    <p:sldId id="257" r:id="rId4"/>
    <p:sldId id="262" r:id="rId5"/>
    <p:sldId id="264" r:id="rId6"/>
    <p:sldId id="259" r:id="rId7"/>
    <p:sldId id="265"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p:scale>
          <a:sx n="114" d="100"/>
          <a:sy n="114" d="100"/>
        </p:scale>
        <p:origin x="-132"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0A79D8-FBEA-46D9-8F7B-DB732E30D0C7}" type="datetimeFigureOut">
              <a:rPr lang="en-US"/>
              <a:t>4/28/2015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69DB04-EA91-4968-B26B-806A8320C2E1}" type="slidenum">
              <a:rPr lang="en-US"/>
              <a:t>‹#›</a:t>
            </a:fld>
            <a:endParaRPr lang="en-US"/>
          </a:p>
        </p:txBody>
      </p:sp>
    </p:spTree>
    <p:extLst>
      <p:ext uri="{BB962C8B-B14F-4D97-AF65-F5344CB8AC3E}">
        <p14:creationId xmlns:p14="http://schemas.microsoft.com/office/powerpoint/2010/main" val="2239196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69DB04-EA91-4968-B26B-806A8320C2E1}" type="slidenum">
              <a:rPr lang="en-US"/>
              <a:t>1</a:t>
            </a:fld>
            <a:endParaRPr lang="en-US"/>
          </a:p>
        </p:txBody>
      </p:sp>
    </p:spTree>
    <p:extLst>
      <p:ext uri="{BB962C8B-B14F-4D97-AF65-F5344CB8AC3E}">
        <p14:creationId xmlns:p14="http://schemas.microsoft.com/office/powerpoint/2010/main" val="299316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69DB04-EA91-4968-B26B-806A8320C2E1}" type="slidenum">
              <a:rPr lang="en-US"/>
              <a:t>2</a:t>
            </a:fld>
            <a:endParaRPr lang="en-US"/>
          </a:p>
        </p:txBody>
      </p:sp>
    </p:spTree>
    <p:extLst>
      <p:ext uri="{BB962C8B-B14F-4D97-AF65-F5344CB8AC3E}">
        <p14:creationId xmlns:p14="http://schemas.microsoft.com/office/powerpoint/2010/main" val="1643896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69DB04-EA91-4968-B26B-806A8320C2E1}" type="slidenum">
              <a:rPr lang="en-US"/>
              <a:t>3</a:t>
            </a:fld>
            <a:endParaRPr lang="en-US"/>
          </a:p>
        </p:txBody>
      </p:sp>
    </p:spTree>
    <p:extLst>
      <p:ext uri="{BB962C8B-B14F-4D97-AF65-F5344CB8AC3E}">
        <p14:creationId xmlns:p14="http://schemas.microsoft.com/office/powerpoint/2010/main" val="2855897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69DB04-EA91-4968-B26B-806A8320C2E1}" type="slidenum">
              <a:rPr lang="en-US"/>
              <a:t>4</a:t>
            </a:fld>
            <a:endParaRPr lang="en-US"/>
          </a:p>
        </p:txBody>
      </p:sp>
    </p:spTree>
    <p:extLst>
      <p:ext uri="{BB962C8B-B14F-4D97-AF65-F5344CB8AC3E}">
        <p14:creationId xmlns:p14="http://schemas.microsoft.com/office/powerpoint/2010/main" val="144106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69DB04-EA91-4968-B26B-806A8320C2E1}" type="slidenum">
              <a:rPr lang="en-US"/>
              <a:t>5</a:t>
            </a:fld>
            <a:endParaRPr lang="en-US"/>
          </a:p>
        </p:txBody>
      </p:sp>
    </p:spTree>
    <p:extLst>
      <p:ext uri="{BB962C8B-B14F-4D97-AF65-F5344CB8AC3E}">
        <p14:creationId xmlns:p14="http://schemas.microsoft.com/office/powerpoint/2010/main" val="1166083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69DB04-EA91-4968-B26B-806A8320C2E1}" type="slidenum">
              <a:rPr lang="en-US"/>
              <a:t>6</a:t>
            </a:fld>
            <a:endParaRPr lang="en-US"/>
          </a:p>
        </p:txBody>
      </p:sp>
    </p:spTree>
    <p:extLst>
      <p:ext uri="{BB962C8B-B14F-4D97-AF65-F5344CB8AC3E}">
        <p14:creationId xmlns:p14="http://schemas.microsoft.com/office/powerpoint/2010/main" val="13634542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69DB04-EA91-4968-B26B-806A8320C2E1}" type="slidenum">
              <a:rPr lang="en-US"/>
              <a:t>7</a:t>
            </a:fld>
            <a:endParaRPr lang="en-US"/>
          </a:p>
        </p:txBody>
      </p:sp>
    </p:spTree>
    <p:extLst>
      <p:ext uri="{BB962C8B-B14F-4D97-AF65-F5344CB8AC3E}">
        <p14:creationId xmlns:p14="http://schemas.microsoft.com/office/powerpoint/2010/main" val="1917244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69DB04-EA91-4968-B26B-806A8320C2E1}" type="slidenum">
              <a:rPr lang="en-US"/>
              <a:t>8</a:t>
            </a:fld>
            <a:endParaRPr lang="en-US"/>
          </a:p>
        </p:txBody>
      </p:sp>
    </p:spTree>
    <p:extLst>
      <p:ext uri="{BB962C8B-B14F-4D97-AF65-F5344CB8AC3E}">
        <p14:creationId xmlns:p14="http://schemas.microsoft.com/office/powerpoint/2010/main" val="3495550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846CE7D5-CF57-46EF-B807-FDD0502418D4}" type="datetimeFigureOut">
              <a:rPr lang="en-US" smtClean="0"/>
              <a:t>4/28/2015</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330EA680-D336-4FF7-8B7A-9848BB0A1C32}"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3065229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45045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74767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780214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dirty="0"/>
              <a:t>Click to edit Master title style</a:t>
            </a:r>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92637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4/28/2015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085365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dirty="0"/>
              <a:t>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4/28/2015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235713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4/28/2015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553756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4/28/2015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818360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dirty="0"/>
              <a:t>Click to edit Master title style</a:t>
            </a:r>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639177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dirty="0"/>
              <a:t>Click to edit Master title style</a:t>
            </a:r>
          </a:p>
        </p:txBody>
      </p:sp>
      <p:sp>
        <p:nvSpPr>
          <p:cNvPr id="3" name="Picture Placeholder 2"/>
          <p:cNvSpPr>
            <a:spLocks noGrp="1" noChangeAspect="1"/>
          </p:cNvSpPr>
          <p:nvPr>
            <p:ph type="pic" idx="1"/>
          </p:nvPr>
        </p:nvSpPr>
        <p:spPr>
          <a:xfrm>
            <a:off x="0" y="0"/>
            <a:ext cx="11292840" cy="5128923"/>
          </a:xfrm>
          <a:blipFill>
            <a:blip r:embed="rId2"/>
            <a:stretch>
              <a:fillRect/>
            </a:stretch>
          </a:blip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434521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846CE7D5-CF57-46EF-B807-FDD0502418D4}" type="datetimeFigureOut">
              <a:rPr lang="en-US" smtClean="0"/>
              <a:t>4/28/2015</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5070345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The Convergence of the Twain</a:t>
            </a:r>
          </a:p>
        </p:txBody>
      </p:sp>
      <p:sp>
        <p:nvSpPr>
          <p:cNvPr id="3" name="Subtitle 2"/>
          <p:cNvSpPr>
            <a:spLocks noGrp="1"/>
          </p:cNvSpPr>
          <p:nvPr>
            <p:ph type="subTitle" idx="1"/>
          </p:nvPr>
        </p:nvSpPr>
        <p:spPr/>
        <p:txBody>
          <a:bodyPr vert="horz" lIns="91440" tIns="45720" rIns="91440" bIns="45720" rtlCol="0" anchor="t">
            <a:normAutofit/>
          </a:bodyPr>
          <a:lstStyle/>
          <a:p>
            <a:r>
              <a:rPr lang="en-US" sz="3200"/>
              <a:t>By Thomas Harding</a:t>
            </a:r>
          </a:p>
          <a:p>
            <a:endParaRPr lang="en-US"/>
          </a:p>
          <a:p>
            <a:r>
              <a:rPr lang="en-US"/>
              <a:t>Danielle Neufville</a:t>
            </a:r>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Thomas Hardy was born in 1840 in Dorchester, where he lived for the majority of his life.</a:t>
            </a:r>
            <a:br>
              <a:rPr lang="en-US"/>
            </a:br>
            <a:r>
              <a:rPr lang="en-US"/>
              <a:t> He was a novelist as well as a poet, who succeeded and practiced most in the later.</a:t>
            </a:r>
            <a:br>
              <a:rPr lang="en-US"/>
            </a:br>
            <a:r>
              <a:rPr lang="en-US"/>
              <a:t>His works reflected his educated beginnings. In his twenties he moved to London, working as a mechanic. His therefore intimate knowledge of mechanics is reflected in how he describes the sunken ship in this poem. His works also reflect his declined of religious faith, from when he was a young man. One of his major influences is his sister.His focus for novels changed from opinionated politics and social criticism to romantic novels in order to bring in the largest crowd. Thomas Hardy died in 1928.</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33610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Convergence of the Twain</a:t>
            </a:r>
          </a:p>
        </p:txBody>
      </p:sp>
      <p:sp>
        <p:nvSpPr>
          <p:cNvPr id="3" name="Content Placeholder 2"/>
          <p:cNvSpPr>
            <a:spLocks noGrp="1"/>
          </p:cNvSpPr>
          <p:nvPr>
            <p:ph sz="half" idx="1"/>
          </p:nvPr>
        </p:nvSpPr>
        <p:spPr>
          <a:xfrm>
            <a:off x="906463" y="1828800"/>
            <a:ext cx="5038725" cy="4351338"/>
          </a:xfrm>
        </p:spPr>
        <p:txBody>
          <a:bodyPr vert="horz" lIns="91440" tIns="45720" rIns="91440" bIns="45720" rtlCol="0" anchor="t">
            <a:normAutofit fontScale="77500" lnSpcReduction="20000"/>
          </a:bodyPr>
          <a:lstStyle/>
          <a:p>
            <a:pPr marL="0" indent="0">
              <a:buNone/>
            </a:pPr>
            <a:r>
              <a:rPr lang="en-US"/>
              <a:t>In the Solitude of the sea</a:t>
            </a:r>
          </a:p>
          <a:p>
            <a:pPr marL="0" indent="0">
              <a:buNone/>
            </a:pPr>
            <a:r>
              <a:rPr lang="en-US"/>
              <a:t>Deep from human vanity,</a:t>
            </a:r>
          </a:p>
          <a:p>
            <a:pPr marL="0" indent="0">
              <a:buNone/>
            </a:pPr>
            <a:r>
              <a:rPr lang="en-US"/>
              <a:t>And the Pride of Life that planned her, stilly couches she</a:t>
            </a:r>
          </a:p>
          <a:p>
            <a:pPr marL="0" indent="0">
              <a:buNone/>
            </a:pPr>
            <a:endParaRPr lang="en-US"/>
          </a:p>
          <a:p>
            <a:pPr marL="0" indent="0">
              <a:buNone/>
            </a:pPr>
            <a:r>
              <a:rPr lang="en-US"/>
              <a:t>Steel chambers, late the pyres</a:t>
            </a:r>
          </a:p>
          <a:p>
            <a:pPr marL="0" indent="0">
              <a:buNone/>
            </a:pPr>
            <a:r>
              <a:rPr lang="en-US"/>
              <a:t>Of her salamandrine fires</a:t>
            </a:r>
          </a:p>
          <a:p>
            <a:pPr marL="0" indent="0">
              <a:buNone/>
            </a:pPr>
            <a:r>
              <a:rPr lang="en-US"/>
              <a:t>Cold currents thrid, and turn to rhythmic tidal lyres</a:t>
            </a:r>
          </a:p>
          <a:p>
            <a:pPr marL="0" indent="0">
              <a:buNone/>
            </a:pPr>
            <a:endParaRPr lang="en-US"/>
          </a:p>
          <a:p>
            <a:pPr marL="0" indent="0">
              <a:buNone/>
            </a:pPr>
            <a:r>
              <a:rPr lang="en-US"/>
              <a:t>Over the mirrors meant </a:t>
            </a:r>
          </a:p>
          <a:p>
            <a:pPr marL="0" indent="0">
              <a:buNone/>
            </a:pPr>
            <a:r>
              <a:rPr lang="en-US"/>
              <a:t>To glass the opulent</a:t>
            </a:r>
          </a:p>
          <a:p>
            <a:pPr marL="0" indent="0">
              <a:buNone/>
            </a:pPr>
            <a:r>
              <a:rPr lang="en-US"/>
              <a:t>The sea-worm crawls -- grotesque, slimed, dumb, indifferent</a:t>
            </a:r>
          </a:p>
        </p:txBody>
      </p:sp>
      <p:sp>
        <p:nvSpPr>
          <p:cNvPr id="4" name="Content Placeholder 3"/>
          <p:cNvSpPr>
            <a:spLocks noGrp="1"/>
          </p:cNvSpPr>
          <p:nvPr>
            <p:ph sz="half" idx="2"/>
          </p:nvPr>
        </p:nvSpPr>
        <p:spPr>
          <a:xfrm>
            <a:off x="6126163" y="1828800"/>
            <a:ext cx="5167311" cy="4351338"/>
          </a:xfrm>
        </p:spPr>
        <p:txBody>
          <a:bodyPr vert="horz" lIns="91440" tIns="45720" rIns="91440" bIns="45720" rtlCol="0" anchor="t">
            <a:normAutofit/>
          </a:bodyPr>
          <a:lstStyle/>
          <a:p>
            <a:pPr marL="0" indent="0">
              <a:buNone/>
            </a:pPr>
            <a:r>
              <a:rPr lang="en-US" sz="1600" dirty="0">
                <a:latin typeface="Century Schoolbook" charset="0"/>
              </a:rPr>
              <a:t>Jewels in joy designed</a:t>
            </a:r>
          </a:p>
          <a:p>
            <a:pPr marL="0" indent="0">
              <a:buNone/>
            </a:pPr>
            <a:r>
              <a:rPr lang="en-US" sz="1600" dirty="0">
                <a:latin typeface="Century Schoolbook" charset="0"/>
              </a:rPr>
              <a:t>To ravish the sensuous mind </a:t>
            </a:r>
          </a:p>
          <a:p>
            <a:pPr marL="0" indent="0">
              <a:buNone/>
            </a:pPr>
            <a:r>
              <a:rPr lang="en-US" sz="1600" dirty="0">
                <a:latin typeface="Century Schoolbook" charset="0"/>
              </a:rPr>
              <a:t>Lie lightless, all their sparkles bleared and black and blind. </a:t>
            </a:r>
          </a:p>
          <a:p>
            <a:pPr marL="0" indent="0">
              <a:buNone/>
            </a:pPr>
            <a:endParaRPr lang="en-US" sz="1600" dirty="0">
              <a:latin typeface="Century Schoolbook" charset="0"/>
            </a:endParaRPr>
          </a:p>
          <a:p>
            <a:pPr marL="0" indent="0">
              <a:buNone/>
            </a:pPr>
            <a:r>
              <a:rPr lang="en-US">
                <a:latin typeface="Century Schoolbook" charset="0"/>
              </a:rPr>
              <a:t>Dim moon-eyed fishes near</a:t>
            </a:r>
          </a:p>
          <a:p>
            <a:pPr marL="0" indent="0">
              <a:buNone/>
            </a:pPr>
            <a:r>
              <a:rPr lang="en-US">
                <a:latin typeface="Century Schoolbook" charset="0"/>
              </a:rPr>
              <a:t>Gaze at the gilded gear</a:t>
            </a:r>
          </a:p>
          <a:p>
            <a:pPr marL="0" indent="0">
              <a:buNone/>
            </a:pPr>
            <a:r>
              <a:rPr lang="en-US"/>
              <a:t>And query: "What does this vaingloriousness down here?</a:t>
            </a:r>
          </a:p>
          <a:p>
            <a:pPr marL="0" indent="0">
              <a:buNone/>
            </a:pPr>
            <a:endParaRPr lang="en-US"/>
          </a:p>
          <a:p>
            <a:pPr marL="0" indent="0">
              <a:buNone/>
            </a:pPr>
            <a:endParaRPr lang="en-US"/>
          </a:p>
        </p:txBody>
      </p:sp>
    </p:spTree>
    <p:extLst>
      <p:ext uri="{BB962C8B-B14F-4D97-AF65-F5344CB8AC3E}">
        <p14:creationId xmlns:p14="http://schemas.microsoft.com/office/powerpoint/2010/main" val="104188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500"/>
                                        <p:tgtEl>
                                          <p:spTgt spid="3">
                                            <p:txEl>
                                              <p:pRg st="8" end="8"/>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500"/>
                                        <p:tgtEl>
                                          <p:spTgt spid="3">
                                            <p:txEl>
                                              <p:pRg st="9" end="9"/>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fade">
                                      <p:cBhvr>
                                        <p:cTn id="5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Convergence of the Twain</a:t>
            </a:r>
          </a:p>
        </p:txBody>
      </p:sp>
      <p:sp>
        <p:nvSpPr>
          <p:cNvPr id="3" name="Content Placeholder 2"/>
          <p:cNvSpPr>
            <a:spLocks noGrp="1"/>
          </p:cNvSpPr>
          <p:nvPr>
            <p:ph sz="half" idx="1"/>
          </p:nvPr>
        </p:nvSpPr>
        <p:spPr/>
        <p:txBody>
          <a:bodyPr vert="horz" lIns="91440" tIns="45720" rIns="91440" bIns="45720" rtlCol="0" anchor="t">
            <a:normAutofit fontScale="85000" lnSpcReduction="20000"/>
          </a:bodyPr>
          <a:lstStyle/>
          <a:p>
            <a:pPr marL="0" indent="0">
              <a:buNone/>
            </a:pPr>
            <a:r>
              <a:rPr lang="en-US"/>
              <a:t>Well:while was fashioning</a:t>
            </a:r>
          </a:p>
          <a:p>
            <a:pPr marL="0" indent="0">
              <a:buNone/>
            </a:pPr>
            <a:r>
              <a:rPr lang="en-US"/>
              <a:t>This creature of cleaving wing,</a:t>
            </a:r>
          </a:p>
          <a:p>
            <a:pPr marL="0" indent="0">
              <a:buNone/>
            </a:pPr>
            <a:r>
              <a:rPr lang="en-US"/>
              <a:t>The immanent Will that stirs and urges everything</a:t>
            </a:r>
          </a:p>
          <a:p>
            <a:pPr marL="0" indent="0">
              <a:buNone/>
            </a:pPr>
            <a:endParaRPr lang="en-US"/>
          </a:p>
          <a:p>
            <a:pPr marL="0" indent="0">
              <a:buNone/>
            </a:pPr>
            <a:r>
              <a:rPr lang="en-US"/>
              <a:t>Prepared a sinister mate</a:t>
            </a:r>
          </a:p>
          <a:p>
            <a:pPr marL="0" indent="0">
              <a:buNone/>
            </a:pPr>
            <a:r>
              <a:rPr lang="en-US"/>
              <a:t>For her -- so gaily great--</a:t>
            </a:r>
          </a:p>
          <a:p>
            <a:pPr marL="0" indent="0">
              <a:buNone/>
            </a:pPr>
            <a:r>
              <a:rPr lang="en-US"/>
              <a:t>A Shape of Ice, for the time far and dissociate.</a:t>
            </a:r>
          </a:p>
          <a:p>
            <a:pPr marL="0" indent="0">
              <a:buNone/>
            </a:pPr>
            <a:endParaRPr lang="en-US"/>
          </a:p>
          <a:p>
            <a:pPr marL="0" indent="0">
              <a:buNone/>
            </a:pPr>
            <a:r>
              <a:rPr lang="en-US"/>
              <a:t>And as the smart ship grew</a:t>
            </a:r>
          </a:p>
          <a:p>
            <a:pPr marL="0" indent="0">
              <a:buNone/>
            </a:pPr>
            <a:r>
              <a:rPr lang="en-US"/>
              <a:t>In stature, grace, and hue,</a:t>
            </a:r>
          </a:p>
          <a:p>
            <a:pPr marL="0" indent="0">
              <a:buNone/>
            </a:pPr>
            <a:r>
              <a:rPr lang="en-US"/>
              <a:t>In shadowy silent distance grew the Iceburg too</a:t>
            </a:r>
          </a:p>
          <a:p>
            <a:endParaRPr lang="en-US"/>
          </a:p>
        </p:txBody>
      </p:sp>
      <p:sp>
        <p:nvSpPr>
          <p:cNvPr id="4" name="Content Placeholder 3"/>
          <p:cNvSpPr>
            <a:spLocks noGrp="1"/>
          </p:cNvSpPr>
          <p:nvPr>
            <p:ph sz="half" idx="2"/>
          </p:nvPr>
        </p:nvSpPr>
        <p:spPr/>
        <p:txBody>
          <a:bodyPr vert="horz" lIns="91440" tIns="45720" rIns="91440" bIns="45720" rtlCol="0" anchor="t">
            <a:normAutofit fontScale="85000" lnSpcReduction="10000"/>
          </a:bodyPr>
          <a:lstStyle/>
          <a:p>
            <a:pPr marL="0" indent="0">
              <a:buNone/>
            </a:pPr>
            <a:r>
              <a:rPr lang="en-US"/>
              <a:t>And as the smart ship grew</a:t>
            </a:r>
          </a:p>
          <a:p>
            <a:pPr marL="0" indent="0">
              <a:buNone/>
            </a:pPr>
            <a:r>
              <a:rPr lang="en-US"/>
              <a:t>In stature, grce and hue,</a:t>
            </a:r>
          </a:p>
          <a:p>
            <a:pPr marL="0" indent="0">
              <a:buNone/>
            </a:pPr>
            <a:r>
              <a:rPr lang="en-US"/>
              <a:t>In shadowy silent distance grew the Iceberg too.</a:t>
            </a:r>
          </a:p>
          <a:p>
            <a:endParaRPr lang="en-US"/>
          </a:p>
          <a:p>
            <a:pPr marL="0" indent="0">
              <a:buNone/>
            </a:pPr>
            <a:r>
              <a:rPr lang="en-US"/>
              <a:t>Alien they seemed to be; </a:t>
            </a:r>
          </a:p>
          <a:p>
            <a:pPr marL="0" indent="0">
              <a:buNone/>
            </a:pPr>
            <a:r>
              <a:rPr lang="en-US"/>
              <a:t>No mortal eye could see</a:t>
            </a:r>
          </a:p>
          <a:p>
            <a:pPr marL="0" indent="0">
              <a:buNone/>
            </a:pPr>
            <a:r>
              <a:rPr lang="en-US"/>
              <a:t>The intimte welding of their later history,</a:t>
            </a:r>
          </a:p>
          <a:p>
            <a:endParaRPr lang="en-US"/>
          </a:p>
          <a:p>
            <a:pPr marL="0" indent="0">
              <a:buNone/>
            </a:pPr>
            <a:r>
              <a:rPr lang="en-US"/>
              <a:t>Or sign that they were bent</a:t>
            </a:r>
          </a:p>
          <a:p>
            <a:pPr marL="0" indent="0">
              <a:buNone/>
            </a:pPr>
            <a:r>
              <a:rPr lang="en-US"/>
              <a:t>By paths coincident</a:t>
            </a:r>
          </a:p>
          <a:p>
            <a:pPr marL="0" indent="0">
              <a:buNone/>
            </a:pPr>
            <a:r>
              <a:rPr lang="en-US"/>
              <a:t>On being anon twin halves of one august event,</a:t>
            </a:r>
          </a:p>
          <a:p>
            <a:pPr marL="0" indent="0">
              <a:buNone/>
            </a:pPr>
            <a:endParaRPr lang="en-US"/>
          </a:p>
          <a:p>
            <a:endParaRPr lang="en-US"/>
          </a:p>
        </p:txBody>
      </p:sp>
    </p:spTree>
    <p:extLst>
      <p:ext uri="{BB962C8B-B14F-4D97-AF65-F5344CB8AC3E}">
        <p14:creationId xmlns:p14="http://schemas.microsoft.com/office/powerpoint/2010/main" val="3799296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half" idx="2"/>
          </p:nvPr>
        </p:nvSpPr>
        <p:spPr>
          <a:xfrm>
            <a:off x="719138" y="742493"/>
            <a:ext cx="3452812" cy="5282070"/>
          </a:xfrm>
        </p:spPr>
        <p:txBody>
          <a:bodyPr vert="horz" lIns="91440" tIns="45720" rIns="91440" bIns="45720" rtlCol="0" anchor="t">
            <a:normAutofit/>
          </a:bodyPr>
          <a:lstStyle/>
          <a:p>
            <a:pPr>
              <a:lnSpc>
                <a:spcPct val="113999"/>
              </a:lnSpc>
            </a:pPr>
            <a:r>
              <a:rPr lang="en-US" sz="2000" dirty="0">
                <a:solidFill>
                  <a:srgbClr val="000000"/>
                </a:solidFill>
                <a:latin typeface="Century Schoolbook" charset="0"/>
              </a:rPr>
              <a:t>The Titaic lays at the bottom of the ocean, far from the frill and vanity of the people who created her. Those who one enjoyed her now lay forever silent. The fire it once had is lost. </a:t>
            </a:r>
          </a:p>
        </p:txBody>
      </p:sp>
      <p:pic>
        <p:nvPicPr>
          <p:cNvPr id="16" name="Content Placeholder 15" descr="Finisterre – The only cold water surfing company in the World"/>
          <p:cNvPicPr>
            <a:picLocks noGrp="1" noChangeAspect="1"/>
          </p:cNvPicPr>
          <p:nvPr>
            <p:ph idx="1"/>
          </p:nvPr>
        </p:nvPicPr>
        <p:blipFill>
          <a:blip r:embed="rId3"/>
          <a:stretch>
            <a:fillRect/>
          </a:stretch>
        </p:blipFill>
        <p:spPr>
          <a:xfrm>
            <a:off x="4503738" y="693121"/>
            <a:ext cx="6080125" cy="4712317"/>
          </a:xfrm>
        </p:spPr>
      </p:pic>
      <p:sp>
        <p:nvSpPr>
          <p:cNvPr id="17" name="TextBox 16"/>
          <p:cNvSpPr txBox="1"/>
          <p:nvPr/>
        </p:nvSpPr>
        <p:spPr>
          <a:xfrm>
            <a:off x="4935059" y="1250600"/>
            <a:ext cx="5227552" cy="2862322"/>
          </a:xfrm>
          <a:prstGeom prst="rect">
            <a:avLst/>
          </a:prstGeom>
        </p:spPr>
        <p:txBody>
          <a:bodyPr rtlCol="0">
            <a:spAutoFit/>
          </a:bodyPr>
          <a:lstStyle/>
          <a:p>
            <a:r>
              <a:rPr lang="en-US" dirty="0">
                <a:latin typeface="Century Schoolbook" charset="0"/>
              </a:rPr>
              <a:t>In the Solitude of the sea  </a:t>
            </a:r>
          </a:p>
          <a:p>
            <a:r>
              <a:rPr lang="en-US" dirty="0">
                <a:latin typeface="Century Schoolbook" charset="0"/>
              </a:rPr>
              <a:t>Deep from human vanity,  </a:t>
            </a:r>
          </a:p>
          <a:p>
            <a:r>
              <a:rPr lang="en-US" dirty="0">
                <a:latin typeface="Century Schoolbook" charset="0"/>
              </a:rPr>
              <a:t>And the Pride of Life that planned her, stilly couches she  </a:t>
            </a:r>
          </a:p>
          <a:p>
            <a:endParaRPr lang="en-US" dirty="0">
              <a:latin typeface="Century Schoolbook" charset="0"/>
            </a:endParaRPr>
          </a:p>
          <a:p>
            <a:r>
              <a:rPr lang="en-US" dirty="0">
                <a:latin typeface="Century Schoolbook" charset="0"/>
              </a:rPr>
              <a:t>Steel chambers, late the pyres  </a:t>
            </a:r>
          </a:p>
          <a:p>
            <a:r>
              <a:rPr lang="en-US" dirty="0">
                <a:latin typeface="Century Schoolbook" charset="0"/>
              </a:rPr>
              <a:t>Of her salamandrine fires  </a:t>
            </a:r>
          </a:p>
          <a:p>
            <a:r>
              <a:rPr lang="en-US" dirty="0">
                <a:latin typeface="Century Schoolbook" charset="0"/>
              </a:rPr>
              <a:t>Cold currents thrid, and turn to rhythmic tidal lyres</a:t>
            </a:r>
          </a:p>
          <a:p>
            <a:pPr algn="ctr"/>
            <a:endParaRPr lang="en-US"/>
          </a:p>
        </p:txBody>
      </p:sp>
    </p:spTree>
    <p:extLst>
      <p:ext uri="{BB962C8B-B14F-4D97-AF65-F5344CB8AC3E}">
        <p14:creationId xmlns:p14="http://schemas.microsoft.com/office/powerpoint/2010/main" val="1757573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3"/>
          <a:srcRect t="16184" b="16184"/>
          <a:stretch>
            <a:fillRect/>
          </a:stretch>
        </p:blipFill>
        <p:spPr>
          <a:xfrm>
            <a:off x="0" y="0"/>
            <a:ext cx="11292840" cy="5128923"/>
          </a:xfrm>
        </p:spPr>
      </p:pic>
      <p:sp>
        <p:nvSpPr>
          <p:cNvPr id="6" name="TextBox 5"/>
          <p:cNvSpPr txBox="1"/>
          <p:nvPr/>
        </p:nvSpPr>
        <p:spPr>
          <a:xfrm rot="10800000" flipV="1">
            <a:off x="-1400911" y="289907"/>
            <a:ext cx="10106026" cy="923330"/>
          </a:xfrm>
          <a:prstGeom prst="rect">
            <a:avLst/>
          </a:prstGeom>
        </p:spPr>
        <p:txBody>
          <a:bodyPr wrap="square" rtlCol="0" anchor="t">
            <a:spAutoFit/>
          </a:bodyPr>
          <a:lstStyle/>
          <a:p>
            <a:pPr algn="ctr"/>
            <a:r>
              <a:rPr lang="en-US" b="1">
                <a:solidFill>
                  <a:srgbClr val="E9EDF1"/>
                </a:solidFill>
              </a:rPr>
              <a:t>Over the mirrors meant</a:t>
            </a:r>
          </a:p>
          <a:p>
            <a:pPr algn="ctr"/>
            <a:r>
              <a:rPr lang="en-US" b="1">
                <a:solidFill>
                  <a:srgbClr val="E9EDF1"/>
                </a:solidFill>
              </a:rPr>
              <a:t>To glass the opulent</a:t>
            </a:r>
          </a:p>
          <a:p>
            <a:pPr algn="ctr"/>
            <a:r>
              <a:rPr lang="en-US" b="1">
                <a:solidFill>
                  <a:srgbClr val="E9EDF1"/>
                </a:solidFill>
              </a:rPr>
              <a:t>The sea-worm crawls --grotesque, slimed, dumb, indifferent</a:t>
            </a:r>
            <a:endParaRPr lang="en-US" b="1"/>
          </a:p>
        </p:txBody>
      </p:sp>
      <p:sp>
        <p:nvSpPr>
          <p:cNvPr id="3" name="TextBox 2"/>
          <p:cNvSpPr txBox="1"/>
          <p:nvPr/>
        </p:nvSpPr>
        <p:spPr>
          <a:xfrm>
            <a:off x="2641600" y="1496283"/>
            <a:ext cx="6324600" cy="1323439"/>
          </a:xfrm>
          <a:prstGeom prst="rect">
            <a:avLst/>
          </a:prstGeom>
        </p:spPr>
        <p:txBody>
          <a:bodyPr rtlCol="0" anchor="t">
            <a:spAutoFit/>
          </a:bodyPr>
          <a:lstStyle/>
          <a:p>
            <a:pPr algn="ctr"/>
            <a:r>
              <a:rPr lang="en-US" sz="2000" b="1">
                <a:solidFill>
                  <a:srgbClr val="EBE2DF"/>
                </a:solidFill>
              </a:rPr>
              <a:t>Jewels in joy designed</a:t>
            </a:r>
          </a:p>
          <a:p>
            <a:pPr algn="ctr"/>
            <a:r>
              <a:rPr lang="en-US" sz="2000" b="1">
                <a:solidFill>
                  <a:srgbClr val="EBE2DF"/>
                </a:solidFill>
              </a:rPr>
              <a:t>To ravish the sensuous mind</a:t>
            </a:r>
          </a:p>
          <a:p>
            <a:pPr algn="ctr"/>
            <a:r>
              <a:rPr lang="en-US" sz="2000" b="1">
                <a:solidFill>
                  <a:srgbClr val="EBE2DF"/>
                </a:solidFill>
              </a:rPr>
              <a:t>Lie lightless, all their sparkles bearded and black and blind</a:t>
            </a:r>
            <a:endParaRPr lang="en-US" sz="2000" b="1"/>
          </a:p>
        </p:txBody>
      </p:sp>
      <p:sp>
        <p:nvSpPr>
          <p:cNvPr id="9" name="TextBox 8"/>
          <p:cNvSpPr txBox="1"/>
          <p:nvPr/>
        </p:nvSpPr>
        <p:spPr>
          <a:xfrm rot="60000">
            <a:off x="5185683" y="3557981"/>
            <a:ext cx="5624707" cy="1200329"/>
          </a:xfrm>
          <a:prstGeom prst="rect">
            <a:avLst/>
          </a:prstGeom>
        </p:spPr>
        <p:txBody>
          <a:bodyPr wrap="square" rtlCol="0" anchor="t">
            <a:spAutoFit/>
          </a:bodyPr>
          <a:lstStyle/>
          <a:p>
            <a:pPr algn="ctr"/>
            <a:r>
              <a:rPr lang="en-US">
                <a:solidFill>
                  <a:srgbClr val="FFFFFF"/>
                </a:solidFill>
              </a:rPr>
              <a:t>Dim moon-eyed fishes near</a:t>
            </a:r>
          </a:p>
          <a:p>
            <a:pPr algn="ctr"/>
            <a:r>
              <a:rPr lang="en-US">
                <a:solidFill>
                  <a:srgbClr val="FFFFFF"/>
                </a:solidFill>
              </a:rPr>
              <a:t>Gaze at the gilded gear</a:t>
            </a:r>
          </a:p>
          <a:p>
            <a:pPr algn="ctr"/>
            <a:r>
              <a:rPr lang="en-US">
                <a:solidFill>
                  <a:srgbClr val="FFFFFF"/>
                </a:solidFill>
              </a:rPr>
              <a:t>And query: </a:t>
            </a:r>
            <a:r>
              <a:rPr lang="en-US" b="1">
                <a:solidFill>
                  <a:srgbClr val="FFFFFF"/>
                </a:solidFill>
              </a:rPr>
              <a:t>"What does this vingloriousness down here?"</a:t>
            </a:r>
          </a:p>
        </p:txBody>
      </p:sp>
      <p:sp>
        <p:nvSpPr>
          <p:cNvPr id="7" name="TextBox 6"/>
          <p:cNvSpPr txBox="1"/>
          <p:nvPr/>
        </p:nvSpPr>
        <p:spPr>
          <a:xfrm>
            <a:off x="5391608" y="5523616"/>
            <a:ext cx="1454502" cy="646331"/>
          </a:xfrm>
          <a:prstGeom prst="rect">
            <a:avLst/>
          </a:prstGeom>
        </p:spPr>
        <p:txBody>
          <a:bodyPr rtlCol="0">
            <a:spAutoFit/>
          </a:bodyPr>
          <a:lstStyle/>
          <a:p>
            <a:pPr algn="ctr"/>
            <a:r>
              <a:rPr lang="en-US"/>
              <a:t>Click to add tex</a:t>
            </a:r>
          </a:p>
        </p:txBody>
      </p:sp>
      <p:sp>
        <p:nvSpPr>
          <p:cNvPr id="11" name="Title 10"/>
          <p:cNvSpPr>
            <a:spLocks noGrp="1"/>
          </p:cNvSpPr>
          <p:nvPr>
            <p:ph type="title"/>
          </p:nvPr>
        </p:nvSpPr>
        <p:spPr>
          <a:xfrm>
            <a:off x="91377" y="4723018"/>
            <a:ext cx="11271250" cy="2067243"/>
          </a:xfrm>
        </p:spPr>
        <p:txBody>
          <a:bodyPr>
            <a:normAutofit fontScale="90000"/>
          </a:bodyPr>
          <a:lstStyle/>
          <a:p>
            <a:r>
              <a:rPr lang="en-US"/>
              <a:t>T</a:t>
            </a:r>
            <a:r>
              <a:rPr lang="en-US" sz="2400">
                <a:solidFill>
                  <a:srgbClr val="0070C0"/>
                </a:solidFill>
              </a:rPr>
              <a:t>he expensive decor, and jewels are now tarnished and dark. The glory that the </a:t>
            </a:r>
            <a:r>
              <a:rPr lang="en-US" sz="2400" i="1">
                <a:solidFill>
                  <a:srgbClr val="0070C0"/>
                </a:solidFill>
              </a:rPr>
              <a:t>Titanic</a:t>
            </a:r>
            <a:r>
              <a:rPr lang="en-US" sz="2400">
                <a:solidFill>
                  <a:srgbClr val="0070C0"/>
                </a:solidFill>
              </a:rPr>
              <a:t> once held now has been rotted into the tragedy it now is. The Titanic, though originally meant to be remembered with pride as the fastest cruise ship in the world and the standard in luxury, it is now remembered as the causer of  death for over 1500 people. the ship and its passengers are the same same state as the sea-worm</a:t>
            </a:r>
          </a:p>
        </p:txBody>
      </p:sp>
    </p:spTree>
    <p:extLst>
      <p:ext uri="{BB962C8B-B14F-4D97-AF65-F5344CB8AC3E}">
        <p14:creationId xmlns:p14="http://schemas.microsoft.com/office/powerpoint/2010/main" val="4174500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Well:while was fashioning</a:t>
            </a:r>
            <a:br>
              <a:rPr lang="en-US"/>
            </a:br>
            <a:r>
              <a:rPr lang="en-US"/>
              <a:t>This creature of cleaving wing,</a:t>
            </a:r>
            <a:br>
              <a:rPr lang="en-US"/>
            </a:br>
            <a:r>
              <a:rPr lang="en-US"/>
              <a:t>The immanent Will that stirs and urges everything</a:t>
            </a:r>
            <a:br>
              <a:rPr lang="en-US"/>
            </a:br>
            <a:r>
              <a:rPr lang="en-US"/>
              <a:t/>
            </a:r>
            <a:br>
              <a:rPr lang="en-US"/>
            </a:br>
            <a:r>
              <a:rPr lang="en-US"/>
              <a:t>Prepared a sinister mate</a:t>
            </a:r>
            <a:br>
              <a:rPr lang="en-US"/>
            </a:br>
            <a:r>
              <a:rPr lang="en-US"/>
              <a:t>For her -- so gaily great--</a:t>
            </a:r>
            <a:br>
              <a:rPr lang="en-US"/>
            </a:br>
            <a:r>
              <a:rPr lang="en-US"/>
              <a:t>A Shape of Ice, for the time far and dissociate.</a:t>
            </a:r>
            <a:br>
              <a:rPr lang="en-US"/>
            </a:br>
            <a:r>
              <a:rPr lang="en-US"/>
              <a:t/>
            </a:r>
            <a:br>
              <a:rPr lang="en-US"/>
            </a:br>
            <a:r>
              <a:rPr lang="en-US"/>
              <a:t>And as the smart ship grew</a:t>
            </a:r>
            <a:br>
              <a:rPr lang="en-US"/>
            </a:br>
            <a:r>
              <a:rPr lang="en-US"/>
              <a:t>In stature, grace, and hue,</a:t>
            </a:r>
            <a:br>
              <a:rPr lang="en-US"/>
            </a:br>
            <a:r>
              <a:rPr lang="en-US"/>
              <a:t>In shadowy silent distance grew the iceburg too</a:t>
            </a:r>
            <a:br>
              <a:rPr lang="en-US"/>
            </a:br>
            <a:r>
              <a:rPr lang="en-US"/>
              <a:t/>
            </a:r>
            <a:br>
              <a:rPr lang="en-US"/>
            </a:br>
            <a:r>
              <a:rPr lang="en-US"/>
              <a:t>This section of the poem, in response the question imposed by the fishes who passed by the old ship's ruins. Here the author indicates that God or fate had fashioned the ice and the ship for each other. They were both formed simultaneously for their destructive meeting</a:t>
            </a:r>
          </a:p>
        </p:txBody>
      </p:sp>
      <p:sp>
        <p:nvSpPr>
          <p:cNvPr id="3" name="Picture Placeholder 2"/>
          <p:cNvSpPr>
            <a:spLocks noGrp="1"/>
          </p:cNvSpPr>
          <p:nvPr>
            <p:ph type="pic" idx="1"/>
          </p:nvPr>
        </p:nvSpPr>
        <p:spPr/>
      </p:sp>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906513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a:solidFill>
                  <a:srgbClr val="FFFFFF"/>
                </a:solidFill>
                <a:latin typeface="Century Schoolbook"/>
              </a:rPr>
              <a:t>Till the Spinner of the Years </a:t>
            </a:r>
            <a:br>
              <a:rPr lang="en-US">
                <a:solidFill>
                  <a:srgbClr val="FFFFFF"/>
                </a:solidFill>
                <a:latin typeface="Century Schoolbook"/>
              </a:rPr>
            </a:br>
            <a:r>
              <a:rPr lang="en-US">
                <a:solidFill>
                  <a:srgbClr val="FFFFFF"/>
                </a:solidFill>
                <a:latin typeface="Century Schoolbook"/>
              </a:rPr>
              <a:t>Said </a:t>
            </a:r>
            <a:r>
              <a:rPr lang="en-US" b="1">
                <a:solidFill>
                  <a:srgbClr val="FFFFFF"/>
                </a:solidFill>
                <a:latin typeface="Century Schoolbook"/>
              </a:rPr>
              <a:t>"Now!"</a:t>
            </a:r>
            <a:r>
              <a:rPr lang="en-US">
                <a:solidFill>
                  <a:srgbClr val="FFFFFF"/>
                </a:solidFill>
                <a:latin typeface="Century Schoolbook"/>
              </a:rPr>
              <a:t> And each one hears,</a:t>
            </a:r>
            <a:br>
              <a:rPr lang="en-US">
                <a:solidFill>
                  <a:srgbClr val="FFFFFF"/>
                </a:solidFill>
                <a:latin typeface="Century Schoolbook"/>
              </a:rPr>
            </a:br>
            <a:r>
              <a:rPr lang="en-US">
                <a:solidFill>
                  <a:srgbClr val="FFFFFF"/>
                </a:solidFill>
                <a:latin typeface="Century Schoolbook"/>
              </a:rPr>
              <a:t>And consummation comes, and </a:t>
            </a:r>
            <a:r>
              <a:rPr lang="en-US" b="1">
                <a:solidFill>
                  <a:srgbClr val="FFFFFF"/>
                </a:solidFill>
                <a:latin typeface="Century Schoolbook"/>
              </a:rPr>
              <a:t>jars two hemispheres</a:t>
            </a:r>
          </a:p>
        </p:txBody>
      </p:sp>
      <p:pic>
        <p:nvPicPr>
          <p:cNvPr id="8" name="Picture Placeholder 7"/>
          <p:cNvPicPr>
            <a:picLocks noGrp="1" noChangeAspect="1"/>
          </p:cNvPicPr>
          <p:nvPr>
            <p:ph type="pic" idx="1"/>
          </p:nvPr>
        </p:nvPicPr>
        <p:blipFill>
          <a:blip r:embed="rId3"/>
          <a:srcRect t="21642" b="21642"/>
          <a:stretch>
            <a:fillRect/>
          </a:stretch>
        </p:blipFill>
        <p:spPr/>
      </p:pic>
    </p:spTree>
    <p:extLst>
      <p:ext uri="{BB962C8B-B14F-4D97-AF65-F5344CB8AC3E}">
        <p14:creationId xmlns:p14="http://schemas.microsoft.com/office/powerpoint/2010/main" val="1657864293"/>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xmlns=""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View</Template>
  <TotalTime>0</TotalTime>
  <Words>509</Words>
  <Application>Microsoft Office PowerPoint</Application>
  <PresentationFormat>Custom</PresentationFormat>
  <Paragraphs>76</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View</vt:lpstr>
      <vt:lpstr>The Convergence of the Twain</vt:lpstr>
      <vt:lpstr>Thomas Hardy was born in 1840 in Dorchester, where he lived for the majority of his life.  He was a novelist as well as a poet, who succeeded and practiced most in the later. His works reflected his educated beginnings. In his twenties he moved to London, working as a mechanic. His therefore intimate knowledge of mechanics is reflected in how he describes the sunken ship in this poem. His works also reflect his declined of religious faith, from when he was a young man. One of his major influences is his sister.His focus for novels changed from opinionated politics and social criticism to romantic novels in order to bring in the largest crowd. Thomas Hardy died in 1928.</vt:lpstr>
      <vt:lpstr>The Convergence of the Twain</vt:lpstr>
      <vt:lpstr>Convergence of the Twain</vt:lpstr>
      <vt:lpstr>PowerPoint Presentation</vt:lpstr>
      <vt:lpstr>The expensive decor, and jewels are now tarnished and dark. The glory that the Titanic once held now has been rotted into the tragedy it now is. The Titanic, though originally meant to be remembered with pride as the fastest cruise ship in the world and the standard in luxury, it is now remembered as the causer of  death for over 1500 people. the ship and its passengers are the same same state as the sea-worm</vt:lpstr>
      <vt:lpstr>Well:while was fashioning This creature of cleaving wing, The immanent Will that stirs and urges everything  Prepared a sinister mate For her -- so gaily great-- A Shape of Ice, for the time far and dissociate.  And as the smart ship grew In stature, grace, and hue, In shadowy silent distance grew the iceburg too  This section of the poem, in response the question imposed by the fishes who passed by the old ship's ruins. Here the author indicates that God or fate had fashioned the ice and the ship for each other. They were both formed simultaneously for their destructive meeting</vt:lpstr>
      <vt:lpstr>Till the Spinner of the Years  Said "Now!" And each one hears, And consummation comes, and jars two hemispheres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Family</dc:creator>
  <cp:lastModifiedBy>Family</cp:lastModifiedBy>
  <cp:revision>13</cp:revision>
  <dcterms:created xsi:type="dcterms:W3CDTF">2013-07-15T20:26:40Z</dcterms:created>
  <dcterms:modified xsi:type="dcterms:W3CDTF">2015-04-28T15:14:49Z</dcterms:modified>
</cp:coreProperties>
</file>